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pPr marR="0"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Использование пальчиковой гимнастики, ее влияние 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развитие речи,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памяти и внимания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285728"/>
            <a:ext cx="3929090" cy="1785950"/>
          </a:xfrm>
        </p:spPr>
        <p:txBody>
          <a:bodyPr rtlCol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0070C0"/>
                </a:solidFill>
                <a:latin typeface="Segoe Print" pitchFamily="2" charset="0"/>
              </a:rPr>
              <a:t>Учитель –логопед</a:t>
            </a:r>
          </a:p>
          <a:p>
            <a:pPr algn="l">
              <a:lnSpc>
                <a:spcPct val="80000"/>
              </a:lnSpc>
            </a:pPr>
            <a:r>
              <a:rPr lang="ru-RU" sz="1800" b="1" dirty="0" err="1" smtClean="0">
                <a:solidFill>
                  <a:srgbClr val="0070C0"/>
                </a:solidFill>
                <a:latin typeface="Segoe Print" pitchFamily="2" charset="0"/>
              </a:rPr>
              <a:t>Яппарова</a:t>
            </a:r>
            <a:r>
              <a:rPr lang="ru-RU" sz="1800" b="1" dirty="0" smtClean="0">
                <a:solidFill>
                  <a:srgbClr val="0070C0"/>
                </a:solidFill>
                <a:latin typeface="Segoe Print" pitchFamily="2" charset="0"/>
              </a:rPr>
              <a:t> Ф.А.</a:t>
            </a:r>
          </a:p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0070C0"/>
                </a:solidFill>
                <a:latin typeface="Segoe Print" pitchFamily="2" charset="0"/>
              </a:rPr>
              <a:t>АУ ДОУДСОВ  №1</a:t>
            </a:r>
          </a:p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0070C0"/>
                </a:solidFill>
                <a:latin typeface="Segoe Print" pitchFamily="2" charset="0"/>
              </a:rPr>
              <a:t>«Колокольчик»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roper.ru/images/20141126e4yYfiWCBKRkLTkd_447Xj_large.jpeg?135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3929090" cy="3843777"/>
          </a:xfrm>
          <a:prstGeom prst="rect">
            <a:avLst/>
          </a:prstGeom>
          <a:noFill/>
        </p:spPr>
      </p:pic>
      <p:pic>
        <p:nvPicPr>
          <p:cNvPr id="22532" name="Picture 4" descr="http://croper.ru/images/20141126n9AK96moCak0dB9e_sEmyb_large.jpeg?477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285992"/>
            <a:ext cx="450059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roper.ru/images/20141126PRYkoH4DJdkBNX1u_nlkaD_large.jpeg?213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00240"/>
            <a:ext cx="4643438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78592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Самомассаж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23558" name="Picture 6" descr="http://croper.ru/images/20141126wySYVYLjpjIREF2W_vHWe7_large.jpeg?137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3286148" cy="4216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571612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А   вот так  мы  играем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pic>
        <p:nvPicPr>
          <p:cNvPr id="28674" name="Picture 2" descr="http://croper.ru/images/20141126j01KDr2rM5ubtAtx_vCFul_large.jpeg?366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3214710" cy="4070099"/>
          </a:xfrm>
          <a:prstGeom prst="rect">
            <a:avLst/>
          </a:prstGeom>
          <a:noFill/>
        </p:spPr>
      </p:pic>
      <p:pic>
        <p:nvPicPr>
          <p:cNvPr id="28676" name="Picture 4" descr="http://croper.ru/images/20141127b3KMtwxDJTwYOFLR_PieEy_large.jpeg?462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428868"/>
            <a:ext cx="3357554" cy="4143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2643182"/>
            <a:ext cx="2070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«ЗАЙЧИК»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5500702"/>
            <a:ext cx="230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«КОЛЕЧКО»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571613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А   вот так  мы  играем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pic>
        <p:nvPicPr>
          <p:cNvPr id="27650" name="Picture 2" descr="http://croper.ru/images/20141127guiMNNc4tQWYiij0_zGfeU_large.jpeg?898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5786478" cy="42252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00826" y="5572140"/>
            <a:ext cx="274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«КОЗА»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571613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А   вот так  мы  играем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pic>
        <p:nvPicPr>
          <p:cNvPr id="26626" name="Picture 2" descr="http://croper.ru/images/20141127gQPThMBWcbpRxmwl_2NA5V_large.jpeg?27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3891116" cy="3252156"/>
          </a:xfrm>
          <a:prstGeom prst="rect">
            <a:avLst/>
          </a:prstGeom>
          <a:noFill/>
        </p:spPr>
      </p:pic>
      <p:pic>
        <p:nvPicPr>
          <p:cNvPr id="26628" name="Picture 4" descr="http://croper.ru/images/2014112784vdwjIeYSrWPY6N_QWcoj_large.jpeg?4611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71744"/>
            <a:ext cx="3821933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571613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А   вот так  мы  играем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pic>
        <p:nvPicPr>
          <p:cNvPr id="25602" name="Picture 2" descr="http://croper.ru/images/20141127v2kuzGve5q9ltED3_iuO7q_large.jpeg?59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2714620"/>
            <a:ext cx="628654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571613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А   вот так  мы  играем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pic>
        <p:nvPicPr>
          <p:cNvPr id="24578" name="Picture 2" descr="http://croper.ru/images/20141127O71PPoSl2HAOmpnX_t24DP_large.jpeg?306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3571900" cy="4429132"/>
          </a:xfrm>
          <a:prstGeom prst="rect">
            <a:avLst/>
          </a:prstGeom>
          <a:noFill/>
        </p:spPr>
      </p:pic>
      <p:pic>
        <p:nvPicPr>
          <p:cNvPr id="24580" name="Picture 4" descr="http://croper.ru/images/20141127B7J9yQ5HVmm1w4N7_iGT4U_large.jpeg?9965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333593"/>
            <a:ext cx="3393305" cy="4524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571613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А   вот так  мы  играем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pic>
        <p:nvPicPr>
          <p:cNvPr id="31746" name="Picture 2" descr="http://croper.ru/images/201411277zsmrfkS7TTjEm84_80CSN_large.jpeg?4442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3661197" cy="4119591"/>
          </a:xfrm>
          <a:prstGeom prst="rect">
            <a:avLst/>
          </a:prstGeom>
          <a:noFill/>
        </p:spPr>
      </p:pic>
      <p:pic>
        <p:nvPicPr>
          <p:cNvPr id="31748" name="Picture 4" descr="http://croper.ru/images/20141127H44lnLWk7mJESEbV_NF6Rs_large.jpeg?518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182" y="2428868"/>
            <a:ext cx="3934619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571613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А   вот так  мы  играем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pic>
        <p:nvPicPr>
          <p:cNvPr id="30722" name="Picture 2" descr="http://croper.ru/images/20141127IHyrNd8ng2i0V9w2_avocu_large.jpeg?7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129547" cy="3857652"/>
          </a:xfrm>
          <a:prstGeom prst="rect">
            <a:avLst/>
          </a:prstGeom>
          <a:noFill/>
        </p:spPr>
      </p:pic>
      <p:pic>
        <p:nvPicPr>
          <p:cNvPr id="30724" name="Picture 4" descr="http://croper.ru/images/201411270hSebOWuowjtQ9o0_Q2WmE_large.jpeg?863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407780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28660" y="2000240"/>
            <a:ext cx="957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А   вот так  мы лепим и рисуем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croper.ru/images/201411277PBQzSQo0aqqr3sk_LhPER_large.jpeg?522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4000528" cy="3429024"/>
          </a:xfrm>
          <a:prstGeom prst="rect">
            <a:avLst/>
          </a:prstGeom>
          <a:noFill/>
        </p:spPr>
      </p:pic>
      <p:pic>
        <p:nvPicPr>
          <p:cNvPr id="4" name="Picture 4" descr="http://croper.ru/images/20141127AjdMh7tpkNCTeRsg_UQR2u_large.jpeg?93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3248"/>
            <a:ext cx="4328045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357430"/>
            <a:ext cx="8229600" cy="785817"/>
          </a:xfrm>
        </p:spPr>
        <p:txBody>
          <a:bodyPr/>
          <a:lstStyle/>
          <a:p>
            <a:pPr marL="546100" algn="l"/>
            <a:r>
              <a:rPr lang="ru-RU" sz="3200" b="1" dirty="0" smtClean="0">
                <a:solidFill>
                  <a:srgbClr val="00CC00"/>
                </a:solidFill>
              </a:rPr>
              <a:t>«Ум ребёнка находится на кончиках его пальцев».</a:t>
            </a:r>
            <a:r>
              <a:rPr lang="ru-RU" dirty="0" smtClean="0">
                <a:solidFill>
                  <a:srgbClr val="009900"/>
                </a:solidFill>
              </a:rPr>
              <a:t/>
            </a:r>
            <a:br>
              <a:rPr lang="ru-RU" dirty="0" smtClean="0">
                <a:solidFill>
                  <a:srgbClr val="009900"/>
                </a:solidFill>
              </a:rPr>
            </a:b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857497"/>
            <a:ext cx="8158163" cy="369729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rgbClr val="00CC00"/>
                </a:solidFill>
              </a:rPr>
              <a:t>                           В.А.Сухомлинский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rgbClr val="00CC00"/>
                </a:solidFill>
              </a:rPr>
              <a:t>  </a:t>
            </a:r>
            <a:r>
              <a:rPr lang="ru-RU" b="1" dirty="0" smtClean="0">
                <a:solidFill>
                  <a:srgbClr val="00CC00"/>
                </a:solidFill>
              </a:rPr>
              <a:t>   «Движения руки всегда тесно связаны с   речью и способствуют её развитию»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rgbClr val="00CC00"/>
                </a:solidFill>
              </a:rPr>
              <a:t>                          В.М.Бехтерев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rgbClr val="00CC00"/>
                </a:solidFill>
              </a:rPr>
              <a:t>    </a:t>
            </a:r>
            <a:r>
              <a:rPr lang="ru-RU" b="1" dirty="0" smtClean="0">
                <a:solidFill>
                  <a:srgbClr val="00CC00"/>
                </a:solidFill>
              </a:rPr>
              <a:t>«Рука – это своего рода внешний мозг» 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rgbClr val="00CC00"/>
                </a:solidFill>
              </a:rPr>
              <a:t>                          Кант.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571613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конструируем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pic>
        <p:nvPicPr>
          <p:cNvPr id="32774" name="Picture 6" descr="http://croper.ru/images/20141127UcrQ8DCn1G3BNr5T_0G0vy_large.jpeg?8688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4000496" cy="4143404"/>
          </a:xfrm>
          <a:prstGeom prst="rect">
            <a:avLst/>
          </a:prstGeom>
          <a:noFill/>
        </p:spPr>
      </p:pic>
      <p:pic>
        <p:nvPicPr>
          <p:cNvPr id="32776" name="Picture 8" descr="http://croper.ru/images/20141127PR9OYA6hC73msCme_JDM82_large.jpeg?73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71744"/>
            <a:ext cx="457200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571612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9900"/>
                </a:solidFill>
                <a:latin typeface="Arial Narrow" pitchFamily="34" charset="0"/>
              </a:rPr>
              <a:t/>
            </a:r>
            <a:br>
              <a:rPr lang="ru-RU" sz="3200" b="1" i="1" dirty="0" smtClean="0">
                <a:solidFill>
                  <a:srgbClr val="009900"/>
                </a:solidFill>
                <a:latin typeface="Arial Narrow" pitchFamily="34" charset="0"/>
              </a:rPr>
            </a:br>
            <a:r>
              <a:rPr lang="ru-RU" sz="3600" b="1" i="1" u="sng" dirty="0" smtClean="0">
                <a:solidFill>
                  <a:srgbClr val="009900"/>
                </a:solidFill>
                <a:latin typeface="Arial Narrow" pitchFamily="34" charset="0"/>
              </a:rPr>
              <a:t>Заключение:</a:t>
            </a:r>
          </a:p>
          <a:p>
            <a:r>
              <a:rPr lang="ru-RU" sz="3200" b="1" i="1" dirty="0" smtClean="0">
                <a:solidFill>
                  <a:srgbClr val="009900"/>
                </a:solidFill>
                <a:latin typeface="Arial Narrow" pitchFamily="34" charset="0"/>
              </a:rPr>
              <a:t>Развитие мелкой моторики позволяет детям раннего возраста :</a:t>
            </a:r>
          </a:p>
          <a:p>
            <a:r>
              <a:rPr lang="ru-RU" sz="3200" b="1" i="1" dirty="0" smtClean="0">
                <a:solidFill>
                  <a:srgbClr val="009900"/>
                </a:solidFill>
                <a:latin typeface="Arial Narrow" pitchFamily="34" charset="0"/>
              </a:rPr>
              <a:t>*  Научиться понимать многие явления окружающего мира,</a:t>
            </a:r>
          </a:p>
          <a:p>
            <a:r>
              <a:rPr lang="ru-RU" sz="3200" b="1" i="1" dirty="0" smtClean="0">
                <a:solidFill>
                  <a:srgbClr val="009900"/>
                </a:solidFill>
                <a:latin typeface="Arial Narrow" pitchFamily="34" charset="0"/>
              </a:rPr>
              <a:t>*  Лучше адаптироваться в практической жизни, *Стать самостоятельным и уверенным в себе.</a:t>
            </a:r>
            <a:endParaRPr lang="ru-RU" sz="3200" b="1" i="1" dirty="0">
              <a:solidFill>
                <a:srgbClr val="0099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1" y="2857496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СПАСИБО   </a:t>
            </a:r>
          </a:p>
          <a:p>
            <a:r>
              <a:rPr lang="ru-RU" sz="5400" b="1" i="1" dirty="0" smtClean="0">
                <a:solidFill>
                  <a:srgbClr val="C00000"/>
                </a:solidFill>
              </a:rPr>
              <a:t>ЗА   ВНИМАНИЕ   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B0F0"/>
                </a:solidFill>
                <a:latin typeface="Arial Narrow" pitchFamily="34" charset="0"/>
              </a:rPr>
              <a:t>ЦЕЛЬ: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Развитие и совершенствование тонких   дифференцированных движений пальцев и кистей рук у детей дошкольного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B0F0"/>
                </a:solidFill>
                <a:latin typeface="Arial Narrow" pitchFamily="34" charset="0"/>
              </a:rPr>
              <a:t>ЗАДАЧИ: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7572396" cy="5454666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Формирование и коррекция всей речевой системы.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Развитие высших психических функций в комплексе, в том числе слухового внимания и зрительной памяти.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Развитие кинестетических ощущений, подражательных способностей.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Довести до сведения родителей о важности развития мелкой моторики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B0F0"/>
                </a:solidFill>
                <a:latin typeface="Arial Narrow" pitchFamily="34" charset="0"/>
              </a:rPr>
              <a:t>АКТУАЛЬНОСТЬ: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6715171" cy="5454666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При регулярном использовании обеспечивают хорошую тренировку пальцев и подготовку мышц руки, оказывает тонизирующее влияние на функциональное состояние мозга и развитие речи детей, неизменно вызывая у них эмоциональный подъём и разрядку нервно-психического напряжения.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686800" cy="3983047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Уже доказано, что развитие руки находится в тесной связи с развитием речи и мышления ребенка. Поэтому работа по развитию мелкой моторики должна начинаться задолго до поступления ребенка в школу.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В нашу группу пришли дети – двухлетки. Рука в этом  возрасте  физиологически еще несовершенна. Как и весь организм, она находится в стадии интенсивного развития. Мелкая моторика развита слабо. Пальцы рук сгибаются и разгибаются синхронно, т.е. действуют все вместе. Движения пальцев слабо дифференцированы. Наблюдается неполная амплитуда движений и быстрая утомляемость.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2071678"/>
            <a:ext cx="6786610" cy="914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Направления работы по развитию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мелкой моторики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flipH="1">
            <a:off x="2643174" y="3000372"/>
            <a:ext cx="285752" cy="428628"/>
          </a:xfrm>
          <a:prstGeom prst="downArrow">
            <a:avLst>
              <a:gd name="adj1" fmla="val 50000"/>
              <a:gd name="adj2" fmla="val 46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429000"/>
            <a:ext cx="4572032" cy="71438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Специальные упражнения для пальчиковой гимнастики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071671" y="4214818"/>
            <a:ext cx="357190" cy="428628"/>
          </a:xfrm>
          <a:prstGeom prst="downArrow">
            <a:avLst>
              <a:gd name="adj1" fmla="val 50000"/>
              <a:gd name="adj2" fmla="val 53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714884"/>
            <a:ext cx="4071966" cy="71438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Развивающие сенсорные игры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714480" y="5357826"/>
            <a:ext cx="428628" cy="571504"/>
          </a:xfrm>
          <a:prstGeom prst="downArrow">
            <a:avLst>
              <a:gd name="adj1" fmla="val 28306"/>
              <a:gd name="adj2" fmla="val 53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6000768"/>
            <a:ext cx="3714776" cy="57150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Массаж  и самомассаж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flipH="1">
            <a:off x="6572264" y="3000372"/>
            <a:ext cx="285752" cy="428628"/>
          </a:xfrm>
          <a:prstGeom prst="downArrow">
            <a:avLst>
              <a:gd name="adj1" fmla="val 50000"/>
              <a:gd name="adj2" fmla="val 46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72066" y="3429000"/>
            <a:ext cx="3857652" cy="25003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Пальчиковые игры и упражнения во время образовательной деятельности и разнообразных режимных моментов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2000264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НАЧАТЬ   МОЖНО   С   МАССАЖА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croper.ru/images/2014112661f5Mwr7eZk1fz0J_Tq2oV_large.jpeg?23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3857652" cy="3655996"/>
          </a:xfrm>
          <a:prstGeom prst="rect">
            <a:avLst/>
          </a:prstGeom>
          <a:noFill/>
        </p:spPr>
      </p:pic>
      <p:pic>
        <p:nvPicPr>
          <p:cNvPr id="1028" name="Picture 4" descr="http://croper.ru/images/20141126EQjdateTcEtfAEmj_S8vQU_large.jpeg?648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184" y="2714620"/>
            <a:ext cx="432083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298</TotalTime>
  <Words>343</Words>
  <Application>Microsoft Office PowerPoint</Application>
  <PresentationFormat>Экран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Шаблон 2</vt:lpstr>
      <vt:lpstr>Использование пальчиковой гимнастики, ее влияние на развитие речи,  памяти и внимания</vt:lpstr>
      <vt:lpstr>«Ум ребёнка находится на кончиках его пальцев». </vt:lpstr>
      <vt:lpstr>ЦЕЛЬ:</vt:lpstr>
      <vt:lpstr>ЗАДАЧИ:</vt:lpstr>
      <vt:lpstr>АКТУАЛЬНОСТЬ:</vt:lpstr>
      <vt:lpstr>Слайд 6</vt:lpstr>
      <vt:lpstr>Слайд 7</vt:lpstr>
      <vt:lpstr>Слайд 8</vt:lpstr>
      <vt:lpstr>НАЧАТЬ   МОЖНО   С   МАССАЖА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пальчиковой гимнастики, ее влияние на развитие памяти и внимания</dc:title>
  <dc:creator>xxx</dc:creator>
  <cp:lastModifiedBy>xxx</cp:lastModifiedBy>
  <cp:revision>31</cp:revision>
  <dcterms:created xsi:type="dcterms:W3CDTF">2014-11-25T18:18:25Z</dcterms:created>
  <dcterms:modified xsi:type="dcterms:W3CDTF">2015-01-18T19:00:39Z</dcterms:modified>
</cp:coreProperties>
</file>